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0"/>
  </p:notesMasterIdLst>
  <p:sldIdLst>
    <p:sldId id="401" r:id="rId5"/>
    <p:sldId id="405" r:id="rId6"/>
    <p:sldId id="402" r:id="rId7"/>
    <p:sldId id="430" r:id="rId8"/>
    <p:sldId id="424" r:id="rId9"/>
    <p:sldId id="433" r:id="rId10"/>
    <p:sldId id="431" r:id="rId11"/>
    <p:sldId id="423" r:id="rId12"/>
    <p:sldId id="396" r:id="rId13"/>
    <p:sldId id="432" r:id="rId14"/>
    <p:sldId id="435" r:id="rId15"/>
    <p:sldId id="434" r:id="rId16"/>
    <p:sldId id="407" r:id="rId17"/>
    <p:sldId id="425" r:id="rId18"/>
    <p:sldId id="41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A94"/>
    <a:srgbClr val="F7D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08" autoAdjust="0"/>
    <p:restoredTop sz="96208" autoAdjust="0"/>
  </p:normalViewPr>
  <p:slideViewPr>
    <p:cSldViewPr snapToGrid="0">
      <p:cViewPr varScale="1">
        <p:scale>
          <a:sx n="85" d="100"/>
          <a:sy n="85" d="100"/>
        </p:scale>
        <p:origin x="102" y="65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(These don’t have designer IDs since they were based off the default master slides already in the deck.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EDF81-139F-488C-872B-4720FBA6BF9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4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(These don’t have designer IDs since they were based off the default master slides already in the deck.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EDF81-139F-488C-872B-4720FBA6BF9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1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(These don’t have designer IDs since they were based off the default master slides already in the deck.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EDF81-139F-488C-872B-4720FBA6BF9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plotly.com/t/bar-width-using-plotly-express/47580/2" TargetMode="External"/><Relationship Id="rId3" Type="http://schemas.openxmlformats.org/officeDocument/2006/relationships/hyperlink" Target="https://www.kaggle.com/datasets/fedesoriano/spanish-wine-quality-dataset" TargetMode="External"/><Relationship Id="rId7" Type="http://schemas.openxmlformats.org/officeDocument/2006/relationships/hyperlink" Target="https://startbootstrap.com/theme/one-page-wond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deforgermany/click_that_hood/blob/main/public/data/spain-communities.geojson" TargetMode="External"/><Relationship Id="rId5" Type="http://schemas.openxmlformats.org/officeDocument/2006/relationships/hyperlink" Target="https://en.wikipedia.org/wiki/Spanish_wine_regions" TargetMode="External"/><Relationship Id="rId10" Type="http://schemas.openxmlformats.org/officeDocument/2006/relationships/hyperlink" Target="https://www.w3schools.com/js/js_graphics_chartjs.asp" TargetMode="External"/><Relationship Id="rId4" Type="http://schemas.openxmlformats.org/officeDocument/2006/relationships/hyperlink" Target="https://en.wikipedia.org/wiki/Spanish_wine" TargetMode="External"/><Relationship Id="rId9" Type="http://schemas.openxmlformats.org/officeDocument/2006/relationships/hyperlink" Target="https://www.geeksforgeeks.org/create-a-bar-chart-from-a-dataframe-with-plotly-and-flask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158" y="1673352"/>
            <a:ext cx="6988629" cy="3511296"/>
          </a:xfrm>
        </p:spPr>
        <p:txBody>
          <a:bodyPr>
            <a:normAutofit/>
          </a:bodyPr>
          <a:lstStyle/>
          <a:p>
            <a:r>
              <a:rPr lang="en-US" sz="5400" b="1" i="0" dirty="0">
                <a:latin typeface="Eras Medium ITC" panose="020B0602030504020804" pitchFamily="34" charset="0"/>
              </a:rPr>
              <a:t>Project 3:</a:t>
            </a:r>
            <a:br>
              <a:rPr lang="en-US" sz="5400" b="1" i="0" dirty="0">
                <a:latin typeface="Eras Medium ITC" panose="020B0602030504020804" pitchFamily="34" charset="0"/>
              </a:rPr>
            </a:br>
            <a:r>
              <a:rPr lang="en-US" b="1" i="0" dirty="0">
                <a:latin typeface="Eras Medium ITC" panose="020B0602030504020804" pitchFamily="34" charset="0"/>
              </a:rPr>
              <a:t>Spanish Wine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00" cap="none" dirty="0">
                <a:effectLst/>
                <a:latin typeface="Eras Medium ITC" panose="020B06020305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Presented by</a:t>
            </a:r>
            <a:r>
              <a:rPr lang="en-US" sz="3600" kern="100" dirty="0">
                <a:effectLst/>
                <a:latin typeface="Eras Medium ITC" panose="020B06020305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Chelsea J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Morgan M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Sari 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Lana R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Ratings and Prices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7631" y="2009774"/>
            <a:ext cx="10154194" cy="4180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2" descr="Winemaking 101 • Part I: Science Behind Growing Grapes • Winetraveler">
            <a:extLst>
              <a:ext uri="{FF2B5EF4-FFF2-40B4-BE49-F238E27FC236}">
                <a16:creationId xmlns:a16="http://schemas.microsoft.com/office/drawing/2014/main" id="{EC8D7EDF-CAA4-CF60-D81C-4BD65EA0B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109" y="3771900"/>
            <a:ext cx="4626891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8">
            <a:extLst>
              <a:ext uri="{FF2B5EF4-FFF2-40B4-BE49-F238E27FC236}">
                <a16:creationId xmlns:a16="http://schemas.microsoft.com/office/drawing/2014/main" id="{DF254196-D07B-2710-93A3-EB7B79092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Morgan</a:t>
            </a:r>
          </a:p>
        </p:txBody>
      </p:sp>
    </p:spTree>
    <p:extLst>
      <p:ext uri="{BB962C8B-B14F-4D97-AF65-F5344CB8AC3E}">
        <p14:creationId xmlns:p14="http://schemas.microsoft.com/office/powerpoint/2010/main" val="297897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Ratings and Prices </a:t>
            </a:r>
          </a:p>
        </p:txBody>
      </p:sp>
      <p:sp>
        <p:nvSpPr>
          <p:cNvPr id="5" name="Date Placeholder 8">
            <a:extLst>
              <a:ext uri="{FF2B5EF4-FFF2-40B4-BE49-F238E27FC236}">
                <a16:creationId xmlns:a16="http://schemas.microsoft.com/office/drawing/2014/main" id="{DF254196-D07B-2710-93A3-EB7B79092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Morgan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8C1D9-9AC4-AB92-A4F4-CB5AADA49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32" y="2107293"/>
            <a:ext cx="11269936" cy="37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949799-014C-A518-CA28-A764BE13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064" y="2632259"/>
            <a:ext cx="9263872" cy="1593481"/>
          </a:xfrm>
        </p:spPr>
        <p:txBody>
          <a:bodyPr>
            <a:normAutofit/>
          </a:bodyPr>
          <a:lstStyle/>
          <a:p>
            <a:pPr algn="ctr"/>
            <a:r>
              <a:rPr lang="en-US" sz="6600" b="1" i="0" dirty="0">
                <a:latin typeface="Eras Medium ITC" panose="020B0602030504020804" pitchFamily="34" charset="0"/>
              </a:rPr>
              <a:t>HTML Page Demo</a:t>
            </a:r>
          </a:p>
        </p:txBody>
      </p:sp>
      <p:sp>
        <p:nvSpPr>
          <p:cNvPr id="2" name="Date Placeholder 8">
            <a:extLst>
              <a:ext uri="{FF2B5EF4-FFF2-40B4-BE49-F238E27FC236}">
                <a16:creationId xmlns:a16="http://schemas.microsoft.com/office/drawing/2014/main" id="{D0AC38DB-C094-546A-CD85-9B2873EF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Lana</a:t>
            </a:r>
          </a:p>
        </p:txBody>
      </p:sp>
    </p:spTree>
    <p:extLst>
      <p:ext uri="{BB962C8B-B14F-4D97-AF65-F5344CB8AC3E}">
        <p14:creationId xmlns:p14="http://schemas.microsoft.com/office/powerpoint/2010/main" val="214912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0" dirty="0">
                <a:latin typeface="Eras Medium ITC" panose="020B0602030504020804" pitchFamily="34" charset="0"/>
              </a:rPr>
              <a:t>Summary</a:t>
            </a:r>
            <a:br>
              <a:rPr lang="en-US" sz="4000" b="1" i="0" dirty="0">
                <a:latin typeface="Eras Medium ITC" panose="020B0602030504020804" pitchFamily="34" charset="0"/>
              </a:rPr>
            </a:br>
            <a:r>
              <a:rPr lang="en-US" sz="4000" i="0" dirty="0">
                <a:latin typeface="Eras Medium ITC" panose="020B0602030504020804" pitchFamily="34" charset="0"/>
              </a:rPr>
              <a:t>Findings &amp; Opportunities</a:t>
            </a:r>
            <a:r>
              <a:rPr lang="en-US" i="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EF52-4912-4B03-AC36-1F323C916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3368903" cy="950976"/>
          </a:xfrm>
        </p:spPr>
        <p:txBody>
          <a:bodyPr>
            <a:normAutofit/>
          </a:bodyPr>
          <a:lstStyle/>
          <a:p>
            <a:r>
              <a:rPr lang="en-US" sz="2600" dirty="0"/>
              <a:t>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D0151-A8F0-46E3-8A2B-11A93ECEE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Disproportionate rating sample size skewed results</a:t>
            </a:r>
          </a:p>
          <a:p>
            <a:pPr lvl="1"/>
            <a:r>
              <a:rPr lang="en-US" sz="1600" dirty="0"/>
              <a:t>May lead to false indicator of popularity, quality, and regional offerings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F16C4-EADF-47AC-B546-9BB6B594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19" y="2011680"/>
            <a:ext cx="3701732" cy="950976"/>
          </a:xfrm>
        </p:spPr>
        <p:txBody>
          <a:bodyPr>
            <a:normAutofit/>
          </a:bodyPr>
          <a:lstStyle/>
          <a:p>
            <a:r>
              <a:rPr lang="en-US" sz="2600" dirty="0"/>
              <a:t>Additional Prospects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18CF3-AC6F-43C5-8862-AA88D12107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Customized wine recommendations based on user flavor preference</a:t>
            </a:r>
          </a:p>
          <a:p>
            <a:r>
              <a:rPr lang="en-US" dirty="0"/>
              <a:t>Potential correlations between harvest year and ratings</a:t>
            </a:r>
          </a:p>
          <a:p>
            <a:r>
              <a:rPr lang="en-US" dirty="0"/>
              <a:t>Possible links between rating and price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08B8075-F79F-470A-9ADE-E8B26A79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Lana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351E8A-820B-4A5A-8704-9D121A96F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1" y="2011680"/>
            <a:ext cx="3762747" cy="950976"/>
          </a:xfrm>
        </p:spPr>
        <p:txBody>
          <a:bodyPr>
            <a:normAutofit/>
          </a:bodyPr>
          <a:lstStyle/>
          <a:p>
            <a:r>
              <a:rPr lang="en-US" sz="2600" dirty="0"/>
              <a:t>Future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8C2F85-AB4A-4E27-8962-15AB4A9225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Expansion to include datasets from other countries</a:t>
            </a:r>
          </a:p>
          <a:p>
            <a:r>
              <a:rPr lang="en-US" dirty="0"/>
              <a:t>Connect with travel sites for enhanced vacation planning</a:t>
            </a:r>
            <a:endParaRPr lang="en-US" sz="1800" dirty="0"/>
          </a:p>
        </p:txBody>
      </p:sp>
      <p:pic>
        <p:nvPicPr>
          <p:cNvPr id="12" name="Picture 8" descr="First-Time Visitor's Guide to Temecula Valley Wine Country - WineCountry.com">
            <a:extLst>
              <a:ext uri="{FF2B5EF4-FFF2-40B4-BE49-F238E27FC236}">
                <a16:creationId xmlns:a16="http://schemas.microsoft.com/office/drawing/2014/main" id="{F9287531-A978-B9F4-FD9E-F81D1BD35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470" y="261481"/>
            <a:ext cx="3274626" cy="153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213,002 Grape Vine Stock Photos - Free &amp; Royalty-Free Stock Photos from  Dreamstime">
            <a:extLst>
              <a:ext uri="{FF2B5EF4-FFF2-40B4-BE49-F238E27FC236}">
                <a16:creationId xmlns:a16="http://schemas.microsoft.com/office/drawing/2014/main" id="{6691F0AF-26E8-D28A-D2EA-7E964CDA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49" y="5109421"/>
            <a:ext cx="2075378" cy="148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9502" y="962025"/>
            <a:ext cx="5350523" cy="51831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https://www.kaggle.com/datasets/fedesoriano/spanish-wine-quality-dataset</a:t>
            </a:r>
            <a:r>
              <a:rPr lang="en-US" sz="1400" dirty="0"/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https://en.wikipedia.org/wiki/Spanish_wine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hlinkClick r:id="rId5"/>
              </a:rPr>
              <a:t>https://en.wikipedia.org/wiki/Spanish_wine_regions</a:t>
            </a:r>
            <a:br>
              <a:rPr lang="en-US" sz="1400" dirty="0"/>
            </a:br>
            <a:r>
              <a:rPr lang="en-US" sz="1400" b="0" i="0" u="none" strike="noStrike" dirty="0">
                <a:effectLst/>
                <a:hlinkClick r:id="rId6"/>
              </a:rPr>
              <a:t>https://github.com/codeforgermany/click_that_hood/blob/main/public/data/spain-communities.geojson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https://startbootstrap.com/theme/one-page-wonder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CCCCC"/>
                </a:solidFill>
                <a:effectLst/>
                <a:hlinkClick r:id="rId8"/>
              </a:rPr>
              <a:t>https://community.plotly.com/t/bar-width-using-plotly-express/47580/2</a:t>
            </a:r>
            <a:endParaRPr lang="en-US" sz="1400" b="0" dirty="0">
              <a:solidFill>
                <a:srgbClr val="CCCCCC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hlinkClick r:id="rId9"/>
              </a:rPr>
              <a:t>https://www.geeksforgeeks.org/create-a-bar-chart-from-a-dataframe-with-plotly-and-flask/</a:t>
            </a:r>
            <a:endParaRPr lang="en-US" sz="1400" i="0" u="none" strike="noStrike" dirty="0">
              <a:solidFill>
                <a:srgbClr val="CCCCC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hlinkClick r:id="rId10"/>
              </a:rPr>
              <a:t>https://www.w3schools.com/js/js_graphics_chartjs.asp</a:t>
            </a:r>
            <a:endParaRPr lang="en-US" sz="1400" b="0" dirty="0">
              <a:solidFill>
                <a:srgbClr val="CCCCCC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16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76E6FDF-60DC-2AD5-6BC9-DEC863A08C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646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i="0">
                <a:latin typeface="Eras Medium ITC" panose="020B0602030504020804" pitchFamily="34" charset="0"/>
              </a:rPr>
              <a:t>Thank you!</a:t>
            </a:r>
            <a:br>
              <a:rPr lang="en-US" sz="5400" b="1" i="0">
                <a:latin typeface="Eras Medium ITC" panose="020B0602030504020804" pitchFamily="34" charset="0"/>
              </a:rPr>
            </a:br>
            <a:r>
              <a:rPr lang="en-US" sz="5400" b="1" i="0">
                <a:latin typeface="Eras Medium ITC" panose="020B0602030504020804" pitchFamily="34" charset="0"/>
              </a:rPr>
              <a:t>Salud!</a:t>
            </a:r>
            <a:endParaRPr lang="en-US" sz="5400" b="1" i="0" dirty="0">
              <a:latin typeface="Eras Medium ITC" panose="020B0602030504020804" pitchFamily="34" charset="0"/>
            </a:endParaRPr>
          </a:p>
        </p:txBody>
      </p:sp>
      <p:pic>
        <p:nvPicPr>
          <p:cNvPr id="6" name="Picture 6" descr="Page 8 | Party Wineglasses Images - Free Download on Freepik">
            <a:extLst>
              <a:ext uri="{FF2B5EF4-FFF2-40B4-BE49-F238E27FC236}">
                <a16:creationId xmlns:a16="http://schemas.microsoft.com/office/drawing/2014/main" id="{EF44F966-1263-7206-A5E5-9DE6D2E98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6" b="18920"/>
          <a:stretch/>
        </p:blipFill>
        <p:spPr bwMode="auto">
          <a:xfrm>
            <a:off x="838200" y="2011680"/>
            <a:ext cx="10515600" cy="416052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8415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1698196"/>
          </a:xfrm>
        </p:spPr>
        <p:txBody>
          <a:bodyPr>
            <a:normAutofit/>
          </a:bodyPr>
          <a:lstStyle/>
          <a:p>
            <a:r>
              <a:rPr lang="en-US" sz="4000" dirty="0"/>
              <a:t>With wine and hope, anything is possible.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194168"/>
            <a:ext cx="4434840" cy="1188720"/>
          </a:xfrm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FFFFFF"/>
                </a:solidFill>
                <a:latin typeface="Eras Medium ITC" panose="020B0602030504020804" pitchFamily="34" charset="0"/>
              </a:rPr>
              <a:t>Spanish Proverb</a:t>
            </a:r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566" y="2242457"/>
            <a:ext cx="3731849" cy="2373086"/>
          </a:xfrm>
        </p:spPr>
        <p:txBody>
          <a:bodyPr>
            <a:normAutofit/>
          </a:bodyPr>
          <a:lstStyle/>
          <a:p>
            <a:r>
              <a:rPr lang="en-US" sz="4800" b="1" i="0" dirty="0">
                <a:latin typeface="Eras Medium ITC" panose="020B0602030504020804" pitchFamily="34" charset="0"/>
              </a:rPr>
              <a:t>Introduction</a:t>
            </a:r>
            <a:endParaRPr lang="en-US" sz="4800" b="1" dirty="0">
              <a:latin typeface="Eras Medium ITC" panose="020B06020305040208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2794" y="359504"/>
            <a:ext cx="4618037" cy="376590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0" i="0" dirty="0">
                <a:solidFill>
                  <a:srgbClr val="212529"/>
                </a:solidFill>
                <a:effectLst/>
              </a:rPr>
              <a:t>Imagine you are planning a vacation to Spain and want to know what region you should visit. </a:t>
            </a:r>
          </a:p>
          <a:p>
            <a:pPr algn="l"/>
            <a:r>
              <a:rPr lang="en-US" sz="2400" b="0" i="0" dirty="0">
                <a:solidFill>
                  <a:srgbClr val="212529"/>
                </a:solidFill>
                <a:effectLst/>
              </a:rPr>
              <a:t>Allow your decision to be guided by Spain’s wine offerings.</a:t>
            </a:r>
          </a:p>
          <a:p>
            <a:pPr algn="l"/>
            <a:r>
              <a:rPr lang="en-US" sz="2400" b="0" i="0" dirty="0">
                <a:solidFill>
                  <a:srgbClr val="212529"/>
                </a:solidFill>
                <a:effectLst/>
              </a:rPr>
              <a:t>We have analyzed a dataset to do just that and invite you to explore our findings!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B18752-FA4C-5999-85BB-54DF7C832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861" y="4403798"/>
            <a:ext cx="3293556" cy="2230741"/>
          </a:xfrm>
          <a:prstGeom prst="rect">
            <a:avLst/>
          </a:prstGeom>
        </p:spPr>
      </p:pic>
      <p:sp>
        <p:nvSpPr>
          <p:cNvPr id="2" name="Date Placeholder 8">
            <a:extLst>
              <a:ext uri="{FF2B5EF4-FFF2-40B4-BE49-F238E27FC236}">
                <a16:creationId xmlns:a16="http://schemas.microsoft.com/office/drawing/2014/main" id="{794FC230-8071-03EA-347A-015F0360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Lana</a:t>
            </a:r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Data Processing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1568D2-B380-07AC-A16E-DB60BD15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6588967" cy="41605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Cleaning &amp; narrowing results</a:t>
            </a:r>
          </a:p>
          <a:p>
            <a:r>
              <a:rPr lang="en-US" dirty="0"/>
              <a:t>SQLite database &amp; Flask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HTML/CSS</a:t>
            </a:r>
          </a:p>
          <a:p>
            <a:r>
              <a:rPr lang="en-US" dirty="0"/>
              <a:t>Libraries</a:t>
            </a:r>
          </a:p>
          <a:p>
            <a:pPr lvl="1"/>
            <a:r>
              <a:rPr lang="en-US" dirty="0"/>
              <a:t>D3</a:t>
            </a:r>
          </a:p>
          <a:p>
            <a:pPr lvl="1"/>
            <a:r>
              <a:rPr lang="en-US" dirty="0" err="1"/>
              <a:t>Plotly</a:t>
            </a:r>
            <a:endParaRPr lang="en-US" dirty="0"/>
          </a:p>
          <a:p>
            <a:pPr lvl="1"/>
            <a:r>
              <a:rPr lang="en-US" dirty="0"/>
              <a:t>Leaflet</a:t>
            </a:r>
          </a:p>
          <a:p>
            <a:pPr lvl="1"/>
            <a:r>
              <a:rPr lang="en-US" dirty="0"/>
              <a:t>Bootstrap</a:t>
            </a:r>
          </a:p>
          <a:p>
            <a:endParaRPr lang="en-US" dirty="0"/>
          </a:p>
        </p:txBody>
      </p:sp>
      <p:pic>
        <p:nvPicPr>
          <p:cNvPr id="10" name="Picture 2" descr="What determines the colour of wine? | Wine &amp; Spirit Education Trust">
            <a:extLst>
              <a:ext uri="{FF2B5EF4-FFF2-40B4-BE49-F238E27FC236}">
                <a16:creationId xmlns:a16="http://schemas.microsoft.com/office/drawing/2014/main" id="{7401CC11-B78E-9381-2658-891FBF245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5" r="15480" b="-1"/>
          <a:stretch/>
        </p:blipFill>
        <p:spPr bwMode="auto">
          <a:xfrm flipH="1">
            <a:off x="6742694" y="1"/>
            <a:ext cx="5449306" cy="5570376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3" name="Date Placeholder 8">
            <a:extLst>
              <a:ext uri="{FF2B5EF4-FFF2-40B4-BE49-F238E27FC236}">
                <a16:creationId xmlns:a16="http://schemas.microsoft.com/office/drawing/2014/main" id="{93720A52-FD38-4EBE-B95C-581A3FDF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Lana</a:t>
            </a:r>
          </a:p>
        </p:txBody>
      </p:sp>
    </p:spTree>
    <p:extLst>
      <p:ext uri="{BB962C8B-B14F-4D97-AF65-F5344CB8AC3E}">
        <p14:creationId xmlns:p14="http://schemas.microsoft.com/office/powerpoint/2010/main" val="359048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panish Flag Stock Illustrations – 22,430 Spanish Flag Stock Illustrations,  Vectors &amp; Clipart - Dreamstime">
            <a:extLst>
              <a:ext uri="{FF2B5EF4-FFF2-40B4-BE49-F238E27FC236}">
                <a16:creationId xmlns:a16="http://schemas.microsoft.com/office/drawing/2014/main" id="{7C0CC229-344F-F016-8A22-FDE32E19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968" y="3937519"/>
            <a:ext cx="4472575" cy="273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Regions and Wineries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1568D2-B380-07AC-A16E-DB60BD15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1680"/>
            <a:ext cx="6287218" cy="3949173"/>
          </a:xfrm>
        </p:spPr>
        <p:txBody>
          <a:bodyPr>
            <a:normAutofit/>
          </a:bodyPr>
          <a:lstStyle/>
          <a:p>
            <a:r>
              <a:rPr lang="en-US" sz="2400" dirty="0"/>
              <a:t>As of 2019, Spain has 138 identifiable wine regions</a:t>
            </a:r>
          </a:p>
          <a:p>
            <a:r>
              <a:rPr lang="en-US" sz="2400" dirty="0"/>
              <a:t>Most widely planted wine-producing country (2.9 million acres), second largest producer of wine</a:t>
            </a:r>
          </a:p>
          <a:p>
            <a:r>
              <a:rPr lang="en-US" sz="2400" dirty="0"/>
              <a:t>Over 400 wine varieties</a:t>
            </a:r>
          </a:p>
          <a:p>
            <a:r>
              <a:rPr lang="en-US" sz="2400" dirty="0"/>
              <a:t>Mountain ranges influence the climate of several wine regions</a:t>
            </a:r>
          </a:p>
          <a:p>
            <a:endParaRPr lang="en-US" dirty="0"/>
          </a:p>
        </p:txBody>
      </p:sp>
      <p:pic>
        <p:nvPicPr>
          <p:cNvPr id="6" name="Picture 5" descr="Wine barrels">
            <a:extLst>
              <a:ext uri="{FF2B5EF4-FFF2-40B4-BE49-F238E27FC236}">
                <a16:creationId xmlns:a16="http://schemas.microsoft.com/office/drawing/2014/main" id="{071DD799-493B-AD11-B539-D018749B6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6" b="3"/>
          <a:stretch/>
        </p:blipFill>
        <p:spPr>
          <a:xfrm flipH="1">
            <a:off x="6347386" y="0"/>
            <a:ext cx="5844614" cy="4012163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  <a:noFill/>
        </p:spPr>
      </p:pic>
      <p:sp>
        <p:nvSpPr>
          <p:cNvPr id="3" name="Date Placeholder 8">
            <a:extLst>
              <a:ext uri="{FF2B5EF4-FFF2-40B4-BE49-F238E27FC236}">
                <a16:creationId xmlns:a16="http://schemas.microsoft.com/office/drawing/2014/main" id="{3B90CBD8-5807-DEBA-422D-15031C27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Morgan</a:t>
            </a:r>
          </a:p>
        </p:txBody>
      </p:sp>
    </p:spTree>
    <p:extLst>
      <p:ext uri="{BB962C8B-B14F-4D97-AF65-F5344CB8AC3E}">
        <p14:creationId xmlns:p14="http://schemas.microsoft.com/office/powerpoint/2010/main" val="345936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Regions and Wineries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B3B6C-B627-37E5-3EF2-B451884F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45" y="1377419"/>
            <a:ext cx="6936510" cy="5275340"/>
          </a:xfrm>
          <a:prstGeom prst="rect">
            <a:avLst/>
          </a:prstGeom>
        </p:spPr>
      </p:pic>
      <p:sp>
        <p:nvSpPr>
          <p:cNvPr id="3" name="Date Placeholder 8">
            <a:extLst>
              <a:ext uri="{FF2B5EF4-FFF2-40B4-BE49-F238E27FC236}">
                <a16:creationId xmlns:a16="http://schemas.microsoft.com/office/drawing/2014/main" id="{2CDE563C-69DB-F4AC-0783-5A0739A1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Morgan</a:t>
            </a:r>
          </a:p>
        </p:txBody>
      </p:sp>
    </p:spTree>
    <p:extLst>
      <p:ext uri="{BB962C8B-B14F-4D97-AF65-F5344CB8AC3E}">
        <p14:creationId xmlns:p14="http://schemas.microsoft.com/office/powerpoint/2010/main" val="304183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10934A-835C-601E-44D9-BF4889053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442"/>
            <a:ext cx="12192000" cy="3614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Region and </a:t>
            </a:r>
            <a:r>
              <a:rPr lang="en-US" sz="4400" b="1" i="0">
                <a:latin typeface="Eras Medium ITC" panose="020B0602030504020804" pitchFamily="34" charset="0"/>
              </a:rPr>
              <a:t>Wine Counts</a:t>
            </a:r>
            <a:endParaRPr lang="en-US" sz="4400" b="1" i="0" dirty="0"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1568D2-B380-07AC-A16E-DB60BD15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402019" cy="4160520"/>
          </a:xfrm>
        </p:spPr>
        <p:txBody>
          <a:bodyPr/>
          <a:lstStyle/>
          <a:p>
            <a:r>
              <a:rPr lang="en-US" dirty="0"/>
              <a:t>Comparing total wines produced by region</a:t>
            </a:r>
          </a:p>
          <a:p>
            <a:r>
              <a:rPr lang="en-US" dirty="0"/>
              <a:t>Interactive hover chart shows wine types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6" descr="Wines from Spain">
            <a:extLst>
              <a:ext uri="{FF2B5EF4-FFF2-40B4-BE49-F238E27FC236}">
                <a16:creationId xmlns:a16="http://schemas.microsoft.com/office/drawing/2014/main" id="{22826C5E-6F21-11CA-CC18-6FF03B0C7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431" y="0"/>
            <a:ext cx="2711570" cy="25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8">
            <a:extLst>
              <a:ext uri="{FF2B5EF4-FFF2-40B4-BE49-F238E27FC236}">
                <a16:creationId xmlns:a16="http://schemas.microsoft.com/office/drawing/2014/main" id="{E0B17418-928E-8985-ADF8-C6B1C4A7C0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Chelsea</a:t>
            </a:r>
          </a:p>
        </p:txBody>
      </p:sp>
    </p:spTree>
    <p:extLst>
      <p:ext uri="{BB962C8B-B14F-4D97-AF65-F5344CB8AC3E}">
        <p14:creationId xmlns:p14="http://schemas.microsoft.com/office/powerpoint/2010/main" val="281382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Champagne glasses euro money hi-res stock photography and images - Alamy">
            <a:extLst>
              <a:ext uri="{FF2B5EF4-FFF2-40B4-BE49-F238E27FC236}">
                <a16:creationId xmlns:a16="http://schemas.microsoft.com/office/drawing/2014/main" id="{FC9BC21C-ABEC-D4DC-8617-8F9F587AE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301" y="503772"/>
            <a:ext cx="2430848" cy="390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Price &amp; Region</a:t>
            </a:r>
          </a:p>
        </p:txBody>
      </p:sp>
      <p:pic>
        <p:nvPicPr>
          <p:cNvPr id="3" name="Picture 4" descr="must visit wineries Cheap - OFF 61%">
            <a:extLst>
              <a:ext uri="{FF2B5EF4-FFF2-40B4-BE49-F238E27FC236}">
                <a16:creationId xmlns:a16="http://schemas.microsoft.com/office/drawing/2014/main" id="{E320C5B4-6AAF-77EE-60E1-1D14BFDAB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3" r="2" b="2"/>
          <a:stretch/>
        </p:blipFill>
        <p:spPr bwMode="auto">
          <a:xfrm>
            <a:off x="4618182" y="4156899"/>
            <a:ext cx="7573818" cy="2697945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05D8360E-4DAA-B52D-11F8-64792EDF7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6639"/>
            <a:ext cx="6588967" cy="4160520"/>
          </a:xfrm>
        </p:spPr>
        <p:txBody>
          <a:bodyPr/>
          <a:lstStyle/>
          <a:p>
            <a:r>
              <a:rPr lang="en-US" dirty="0"/>
              <a:t>Wine prices range from a few euros to a few thousand euros</a:t>
            </a:r>
          </a:p>
          <a:p>
            <a:r>
              <a:rPr lang="en-US" dirty="0"/>
              <a:t>Price is not the sole indicator of quality or popularity</a:t>
            </a:r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7FEC7DCD-C97D-F8D9-1501-2F327F54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Sari</a:t>
            </a:r>
          </a:p>
        </p:txBody>
      </p:sp>
    </p:spTree>
    <p:extLst>
      <p:ext uri="{BB962C8B-B14F-4D97-AF65-F5344CB8AC3E}">
        <p14:creationId xmlns:p14="http://schemas.microsoft.com/office/powerpoint/2010/main" val="72984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A12526-55B7-6503-5DFE-A3CEBC25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403" y="543825"/>
            <a:ext cx="4819290" cy="3975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Price &amp; Region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5BAE6-7792-9797-9B7D-3DD407D19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3638"/>
            <a:ext cx="5769634" cy="4148558"/>
          </a:xfrm>
          <a:prstGeom prst="rect">
            <a:avLst/>
          </a:prstGeom>
        </p:spPr>
      </p:pic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645C673C-87AE-D62C-1763-2C6A64C42B1E}"/>
              </a:ext>
            </a:extLst>
          </p:cNvPr>
          <p:cNvSpPr/>
          <p:nvPr/>
        </p:nvSpPr>
        <p:spPr>
          <a:xfrm>
            <a:off x="6534510" y="543825"/>
            <a:ext cx="5486400" cy="3993385"/>
          </a:xfrm>
          <a:prstGeom prst="borderCallout2">
            <a:avLst>
              <a:gd name="adj1" fmla="val 18318"/>
              <a:gd name="adj2" fmla="val 158"/>
              <a:gd name="adj3" fmla="val 18750"/>
              <a:gd name="adj4" fmla="val -16667"/>
              <a:gd name="adj5" fmla="val 82080"/>
              <a:gd name="adj6" fmla="val -94134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8">
            <a:extLst>
              <a:ext uri="{FF2B5EF4-FFF2-40B4-BE49-F238E27FC236}">
                <a16:creationId xmlns:a16="http://schemas.microsoft.com/office/drawing/2014/main" id="{973AEE02-8531-8CEB-8BFF-42404B75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Sari</a:t>
            </a:r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</TotalTime>
  <Words>454</Words>
  <Application>Microsoft Office PowerPoint</Application>
  <PresentationFormat>Widescreen</PresentationFormat>
  <Paragraphs>76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Century Gothic (Body)</vt:lpstr>
      <vt:lpstr>Elephant</vt:lpstr>
      <vt:lpstr>Eras Medium ITC</vt:lpstr>
      <vt:lpstr>Brush</vt:lpstr>
      <vt:lpstr>Project 3: Spanish Wine Analysis</vt:lpstr>
      <vt:lpstr>With wine and hope, anything is possible.</vt:lpstr>
      <vt:lpstr>Introduction</vt:lpstr>
      <vt:lpstr>Data Processing</vt:lpstr>
      <vt:lpstr>Regions and Wineries</vt:lpstr>
      <vt:lpstr>Regions and Wineries</vt:lpstr>
      <vt:lpstr>Region and Wine Counts</vt:lpstr>
      <vt:lpstr>Price &amp; Region</vt:lpstr>
      <vt:lpstr>Price &amp; Region</vt:lpstr>
      <vt:lpstr>Ratings and Prices </vt:lpstr>
      <vt:lpstr>Ratings and Prices </vt:lpstr>
      <vt:lpstr>HTML Page Demo</vt:lpstr>
      <vt:lpstr>Summary Findings &amp; Opportunities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Brush</dc:title>
  <dc:creator>Russell, Lana</dc:creator>
  <cp:lastModifiedBy>Russell, Lana</cp:lastModifiedBy>
  <cp:revision>95</cp:revision>
  <dcterms:created xsi:type="dcterms:W3CDTF">2023-09-22T02:11:27Z</dcterms:created>
  <dcterms:modified xsi:type="dcterms:W3CDTF">2023-10-02T21:43:10Z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